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4" r:id="rId5"/>
    <p:sldId id="266" r:id="rId6"/>
    <p:sldId id="267" r:id="rId7"/>
    <p:sldId id="261" r:id="rId8"/>
    <p:sldId id="262" r:id="rId9"/>
    <p:sldId id="263" r:id="rId10"/>
    <p:sldId id="268" r:id="rId11"/>
    <p:sldId id="265" r:id="rId12"/>
    <p:sldId id="269" r:id="rId13"/>
    <p:sldId id="270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167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947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21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737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7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78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18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22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54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813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5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35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3DA58-2023-8148-899F-7CF6D4E98FCB}" type="datetimeFigureOut">
              <a:rPr lang="en-US" smtClean="0"/>
              <a:t>24-Nov-19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D9EB4-8160-1C40-A1C3-AF75CF6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1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aralleldots.com/sentiment-analysi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511" y="1612899"/>
            <a:ext cx="6047069" cy="379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00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</a:t>
            </a:r>
            <a:r>
              <a:rPr lang="en-US" dirty="0" smtClean="0"/>
              <a:t>Analysis: Donald Trump</a:t>
            </a:r>
            <a:endParaRPr lang="en-US" dirty="0"/>
          </a:p>
        </p:txBody>
      </p:sp>
      <p:pic>
        <p:nvPicPr>
          <p:cNvPr id="4" name="Content Placeholder 3" descr="Screen Shot 2019-09-27 at 9.39.5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7" b="12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811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Package: </a:t>
            </a:r>
            <a:r>
              <a:rPr lang="en-US" dirty="0" err="1" smtClean="0"/>
              <a:t>Sentimentr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Sentimentr</a:t>
            </a:r>
            <a:r>
              <a:rPr lang="en-US" dirty="0" smtClean="0"/>
              <a:t>’ allows </a:t>
            </a:r>
            <a:r>
              <a:rPr lang="en-US" dirty="0"/>
              <a:t>you to quickly do a sophisticated sentiment analysis and directly use it as an input for your regression or any other further analysis.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61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Polarity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Polarity Analysis: </a:t>
            </a:r>
          </a:p>
          <a:p>
            <a:pPr lvl="1"/>
            <a:r>
              <a:rPr lang="en-US" altLang="zh-CN" dirty="0" smtClean="0"/>
              <a:t>Very positive: Fantastic (+5)</a:t>
            </a:r>
          </a:p>
          <a:p>
            <a:pPr lvl="1"/>
            <a:r>
              <a:rPr lang="en-US" altLang="zh-CN" dirty="0" smtClean="0"/>
              <a:t>Positive: Good (+2)</a:t>
            </a:r>
          </a:p>
          <a:p>
            <a:pPr lvl="1"/>
            <a:r>
              <a:rPr lang="en-US" altLang="zh-CN" dirty="0" smtClean="0"/>
              <a:t>Neutral: OK (0)</a:t>
            </a:r>
          </a:p>
          <a:p>
            <a:pPr lvl="1"/>
            <a:r>
              <a:rPr lang="en-US" altLang="zh-CN" dirty="0" smtClean="0"/>
              <a:t>Negative: Bad (-2)</a:t>
            </a:r>
          </a:p>
          <a:p>
            <a:pPr lvl="1"/>
            <a:r>
              <a:rPr lang="en-US" altLang="zh-CN" dirty="0" smtClean="0"/>
              <a:t>Very negative: Terrible (-5)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447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Polarity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V</a:t>
            </a:r>
            <a:r>
              <a:rPr lang="en-US" dirty="0" smtClean="0"/>
              <a:t>alence </a:t>
            </a:r>
            <a:r>
              <a:rPr lang="en-US" altLang="zh-CN" dirty="0" smtClean="0"/>
              <a:t>S</a:t>
            </a:r>
            <a:r>
              <a:rPr lang="en-US" dirty="0" smtClean="0"/>
              <a:t>hifters</a:t>
            </a:r>
            <a:endParaRPr lang="en-US" dirty="0"/>
          </a:p>
          <a:p>
            <a:pPr lvl="1"/>
            <a:r>
              <a:rPr lang="en-US" altLang="zh-CN" dirty="0" smtClean="0"/>
              <a:t>A </a:t>
            </a:r>
            <a:r>
              <a:rPr lang="en-US" altLang="zh-CN" dirty="0" err="1">
                <a:solidFill>
                  <a:srgbClr val="FF0000"/>
                </a:solidFill>
              </a:rPr>
              <a:t>negator</a:t>
            </a:r>
            <a:r>
              <a:rPr lang="en-US" altLang="zh-CN" dirty="0"/>
              <a:t> flips the sign of a polarized word (e.g., "I do </a:t>
            </a:r>
            <a:r>
              <a:rPr lang="en-US" altLang="zh-CN" dirty="0">
                <a:solidFill>
                  <a:srgbClr val="FF0000"/>
                </a:solidFill>
              </a:rPr>
              <a:t>not</a:t>
            </a:r>
            <a:r>
              <a:rPr lang="en-US" altLang="zh-CN" dirty="0"/>
              <a:t> like it."</a:t>
            </a:r>
            <a:r>
              <a:rPr lang="en-US" altLang="zh-CN" dirty="0" smtClean="0"/>
              <a:t>).</a:t>
            </a:r>
          </a:p>
          <a:p>
            <a:pPr lvl="1"/>
            <a:r>
              <a:rPr lang="en-US" dirty="0"/>
              <a:t>An </a:t>
            </a:r>
            <a:r>
              <a:rPr lang="en-US" dirty="0">
                <a:solidFill>
                  <a:srgbClr val="FF0000"/>
                </a:solidFill>
              </a:rPr>
              <a:t>amplifier</a:t>
            </a:r>
            <a:r>
              <a:rPr lang="en-US" dirty="0"/>
              <a:t> (intensifier) increases the impact of a polarized word (e.g., "I </a:t>
            </a:r>
            <a:r>
              <a:rPr lang="en-US" dirty="0">
                <a:solidFill>
                  <a:srgbClr val="FF0000"/>
                </a:solidFill>
              </a:rPr>
              <a:t>really</a:t>
            </a:r>
            <a:r>
              <a:rPr lang="en-US" dirty="0"/>
              <a:t> like it.")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de-amplifier (</a:t>
            </a:r>
            <a:r>
              <a:rPr lang="en-US" dirty="0" err="1">
                <a:solidFill>
                  <a:srgbClr val="FF0000"/>
                </a:solidFill>
              </a:rPr>
              <a:t>downtoner</a:t>
            </a:r>
            <a:r>
              <a:rPr lang="en-US" dirty="0"/>
              <a:t>) reduces the impact of a polarized word (e.g., "I </a:t>
            </a:r>
            <a:r>
              <a:rPr lang="en-US" dirty="0">
                <a:solidFill>
                  <a:srgbClr val="FF0000"/>
                </a:solidFill>
              </a:rPr>
              <a:t>hardly</a:t>
            </a:r>
            <a:r>
              <a:rPr lang="en-US" dirty="0"/>
              <a:t> like it."</a:t>
            </a:r>
            <a:r>
              <a:rPr lang="en-US" dirty="0" smtClean="0"/>
              <a:t>).</a:t>
            </a:r>
          </a:p>
          <a:p>
            <a:pPr lvl="1"/>
            <a:r>
              <a:rPr lang="en-US" dirty="0"/>
              <a:t>An </a:t>
            </a:r>
            <a:r>
              <a:rPr lang="en-US" dirty="0">
                <a:solidFill>
                  <a:srgbClr val="FF0000"/>
                </a:solidFill>
              </a:rPr>
              <a:t>adversative conjunction </a:t>
            </a:r>
            <a:r>
              <a:rPr lang="en-US" dirty="0"/>
              <a:t>overrules the previous clause containing a polarized word (e.g., "I like it </a:t>
            </a:r>
            <a:r>
              <a:rPr lang="en-US" dirty="0">
                <a:solidFill>
                  <a:srgbClr val="FF0000"/>
                </a:solidFill>
              </a:rPr>
              <a:t>but</a:t>
            </a:r>
            <a:r>
              <a:rPr lang="en-US" dirty="0"/>
              <a:t> it's not worth it.").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546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Emotion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Emotion analysis </a:t>
            </a:r>
            <a:r>
              <a:rPr lang="en-US" altLang="zh-CN" dirty="0"/>
              <a:t>aims at detecting emotions like, happiness, frustration, anger, sadness, and the like</a:t>
            </a:r>
            <a:r>
              <a:rPr lang="en-US" altLang="zh-CN" dirty="0" smtClean="0"/>
              <a:t>.</a:t>
            </a:r>
          </a:p>
          <a:p>
            <a:r>
              <a:rPr lang="en-US" dirty="0"/>
              <a:t>16 different </a:t>
            </a:r>
            <a:r>
              <a:rPr lang="en-US" dirty="0" smtClean="0"/>
              <a:t>emotions.</a:t>
            </a:r>
          </a:p>
          <a:p>
            <a:r>
              <a:rPr lang="en-US" altLang="zh-CN" smtClean="0"/>
              <a:t>Implementation in 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14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4300"/>
            <a:ext cx="9144000" cy="407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74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pic>
        <p:nvPicPr>
          <p:cNvPr id="4" name="Content Placeholder 3" descr="Screen Shot 2019-09-22 at 12.51.5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3992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Sentiment analysis </a:t>
            </a:r>
            <a:r>
              <a:rPr lang="en-US" dirty="0"/>
              <a:t>is contextual mining of text which identifies and extracts subjective information in source </a:t>
            </a:r>
            <a:r>
              <a:rPr lang="en-US" dirty="0" smtClean="0"/>
              <a:t>material.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944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sentiment analysis is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j-lt"/>
                <a:ea typeface="+mj-ea"/>
                <a:cs typeface="+mj-cs"/>
              </a:rPr>
              <a:t>It’s estimated that 80% of the world’s data is </a:t>
            </a:r>
            <a:r>
              <a:rPr lang="en-US" dirty="0" smtClean="0">
                <a:latin typeface="+mj-lt"/>
                <a:ea typeface="+mj-ea"/>
                <a:cs typeface="+mj-cs"/>
              </a:rPr>
              <a:t>unstructured: </a:t>
            </a:r>
            <a:r>
              <a:rPr lang="en-US" dirty="0" smtClean="0">
                <a:latin typeface="+mj-lt"/>
                <a:ea typeface="+mj-ea"/>
                <a:cs typeface="+mj-cs"/>
              </a:rPr>
              <a:t>e.g</a:t>
            </a:r>
            <a:r>
              <a:rPr lang="en-US" altLang="zh-CN" dirty="0" smtClean="0">
                <a:latin typeface="+mj-lt"/>
                <a:ea typeface="+mj-ea"/>
                <a:cs typeface="+mj-cs"/>
              </a:rPr>
              <a:t>. </a:t>
            </a:r>
            <a:r>
              <a:rPr lang="en-US" dirty="0">
                <a:latin typeface="+mj-lt"/>
                <a:ea typeface="+mj-ea"/>
                <a:cs typeface="+mj-cs"/>
              </a:rPr>
              <a:t>text </a:t>
            </a:r>
            <a:r>
              <a:rPr lang="en-US" dirty="0" smtClean="0">
                <a:latin typeface="+mj-lt"/>
                <a:ea typeface="+mj-ea"/>
                <a:cs typeface="+mj-cs"/>
              </a:rPr>
              <a:t>data, image, video.</a:t>
            </a:r>
            <a:endParaRPr lang="en-US" dirty="0" smtClean="0">
              <a:latin typeface="+mj-lt"/>
              <a:ea typeface="+mj-ea"/>
              <a:cs typeface="+mj-cs"/>
            </a:endParaRPr>
          </a:p>
          <a:p>
            <a:pPr lvl="1"/>
            <a:r>
              <a:rPr lang="en-US" altLang="zh-CN" dirty="0" smtClean="0">
                <a:latin typeface="+mj-lt"/>
                <a:ea typeface="+mj-ea"/>
                <a:cs typeface="+mj-cs"/>
              </a:rPr>
              <a:t>E</a:t>
            </a:r>
            <a:r>
              <a:rPr lang="en-US" dirty="0" smtClean="0">
                <a:latin typeface="+mj-lt"/>
                <a:ea typeface="+mj-ea"/>
                <a:cs typeface="+mj-cs"/>
              </a:rPr>
              <a:t>mails</a:t>
            </a:r>
            <a:r>
              <a:rPr lang="en-US" dirty="0">
                <a:latin typeface="+mj-lt"/>
                <a:ea typeface="+mj-ea"/>
                <a:cs typeface="+mj-cs"/>
              </a:rPr>
              <a:t>, </a:t>
            </a:r>
            <a:r>
              <a:rPr lang="en-US" altLang="zh-CN" dirty="0" err="1" smtClean="0">
                <a:latin typeface="+mj-lt"/>
                <a:ea typeface="+mj-ea"/>
                <a:cs typeface="+mj-cs"/>
              </a:rPr>
              <a:t>WeC</a:t>
            </a:r>
            <a:r>
              <a:rPr lang="en-US" dirty="0" err="1" smtClean="0">
                <a:latin typeface="+mj-lt"/>
                <a:ea typeface="+mj-ea"/>
                <a:cs typeface="+mj-cs"/>
              </a:rPr>
              <a:t>hat</a:t>
            </a:r>
            <a:r>
              <a:rPr lang="en-US" dirty="0" smtClean="0">
                <a:latin typeface="+mj-lt"/>
                <a:ea typeface="+mj-ea"/>
                <a:cs typeface="+mj-cs"/>
              </a:rPr>
              <a:t>, </a:t>
            </a:r>
            <a:r>
              <a:rPr lang="en-US" dirty="0">
                <a:latin typeface="+mj-lt"/>
                <a:ea typeface="+mj-ea"/>
                <a:cs typeface="+mj-cs"/>
              </a:rPr>
              <a:t>social media, surveys, articles, and </a:t>
            </a:r>
            <a:r>
              <a:rPr lang="en-US" dirty="0" smtClean="0">
                <a:latin typeface="+mj-lt"/>
                <a:ea typeface="+mj-ea"/>
                <a:cs typeface="+mj-cs"/>
              </a:rPr>
              <a:t>documents.</a:t>
            </a:r>
          </a:p>
          <a:p>
            <a:pPr lvl="1"/>
            <a:r>
              <a:rPr lang="en-US" altLang="zh-CN" dirty="0" err="1" smtClean="0">
                <a:latin typeface="+mj-lt"/>
                <a:ea typeface="+mj-ea"/>
                <a:cs typeface="+mj-cs"/>
              </a:rPr>
              <a:t>WeChat</a:t>
            </a:r>
            <a:r>
              <a:rPr lang="en-US" altLang="zh-CN" dirty="0" smtClean="0">
                <a:latin typeface="+mj-lt"/>
                <a:ea typeface="+mj-ea"/>
                <a:cs typeface="+mj-cs"/>
              </a:rPr>
              <a:t>. </a:t>
            </a:r>
            <a:endParaRPr lang="en-US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6182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sentiment analysis is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j-lt"/>
                <a:ea typeface="+mj-ea"/>
                <a:cs typeface="+mj-cs"/>
              </a:rPr>
              <a:t>Scalability</a:t>
            </a:r>
          </a:p>
          <a:p>
            <a:endParaRPr lang="en-US" dirty="0" smtClean="0">
              <a:latin typeface="+mj-lt"/>
              <a:ea typeface="+mj-ea"/>
              <a:cs typeface="+mj-cs"/>
            </a:endParaRPr>
          </a:p>
          <a:p>
            <a:r>
              <a:rPr lang="en-US" dirty="0">
                <a:latin typeface="+mj-lt"/>
                <a:ea typeface="+mj-ea"/>
                <a:cs typeface="+mj-cs"/>
              </a:rPr>
              <a:t>Real-time </a:t>
            </a:r>
            <a:r>
              <a:rPr lang="en-US" dirty="0" smtClean="0">
                <a:latin typeface="+mj-lt"/>
                <a:ea typeface="+mj-ea"/>
                <a:cs typeface="+mj-cs"/>
              </a:rPr>
              <a:t>analysis</a:t>
            </a:r>
          </a:p>
          <a:p>
            <a:endParaRPr lang="en-US" dirty="0" smtClean="0">
              <a:latin typeface="+mj-lt"/>
              <a:ea typeface="+mj-ea"/>
              <a:cs typeface="+mj-cs"/>
            </a:endParaRPr>
          </a:p>
          <a:p>
            <a:r>
              <a:rPr lang="en-US" dirty="0">
                <a:latin typeface="+mj-lt"/>
                <a:ea typeface="+mj-ea"/>
                <a:cs typeface="+mj-cs"/>
              </a:rPr>
              <a:t>Consistent </a:t>
            </a:r>
            <a:r>
              <a:rPr lang="en-US" dirty="0" smtClean="0">
                <a:latin typeface="+mj-lt"/>
                <a:ea typeface="+mj-ea"/>
                <a:cs typeface="+mj-cs"/>
              </a:rPr>
              <a:t>criteria</a:t>
            </a:r>
            <a:endParaRPr lang="en-US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12443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</a:t>
            </a:r>
            <a:r>
              <a:rPr lang="en-US" dirty="0" smtClean="0"/>
              <a:t>Analysis: </a:t>
            </a:r>
            <a:r>
              <a:rPr lang="en-US" altLang="zh-CN" dirty="0" smtClean="0"/>
              <a:t>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</a:t>
            </a:r>
            <a:r>
              <a:rPr lang="en-US" dirty="0" smtClean="0"/>
              <a:t>ew product </a:t>
            </a:r>
            <a:r>
              <a:rPr lang="en-US" altLang="zh-CN" dirty="0" smtClean="0"/>
              <a:t>release:</a:t>
            </a:r>
            <a:r>
              <a:rPr lang="en-US" dirty="0" smtClean="0"/>
              <a:t> </a:t>
            </a:r>
          </a:p>
          <a:p>
            <a:pPr lvl="1"/>
            <a:r>
              <a:rPr lang="en-US" altLang="zh-CN" dirty="0"/>
              <a:t>C</a:t>
            </a:r>
            <a:r>
              <a:rPr lang="en-US" dirty="0" smtClean="0"/>
              <a:t>ollect </a:t>
            </a:r>
            <a:r>
              <a:rPr lang="en-US" dirty="0"/>
              <a:t>insights on people’s attitudes, experiences, and </a:t>
            </a:r>
            <a:r>
              <a:rPr lang="en-US" dirty="0" smtClean="0"/>
              <a:t>needs.</a:t>
            </a:r>
          </a:p>
          <a:p>
            <a:pPr lvl="1"/>
            <a:r>
              <a:rPr lang="en-US" altLang="zh-CN" dirty="0" smtClean="0"/>
              <a:t>Use </a:t>
            </a:r>
            <a:r>
              <a:rPr lang="en-US" dirty="0" smtClean="0"/>
              <a:t>sentiment </a:t>
            </a:r>
            <a:r>
              <a:rPr lang="en-US" dirty="0"/>
              <a:t>analysis to track different sources of online </a:t>
            </a:r>
            <a:r>
              <a:rPr lang="en-US" dirty="0" smtClean="0"/>
              <a:t>conversations: </a:t>
            </a:r>
            <a:r>
              <a:rPr lang="en-US" altLang="zh-CN" dirty="0" smtClean="0"/>
              <a:t>Twitter, Facebook,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0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Sentiment </a:t>
            </a:r>
            <a:r>
              <a:rPr lang="en-US" dirty="0" smtClean="0"/>
              <a:t>Analysis: Foldable Phone</a:t>
            </a:r>
            <a:endParaRPr lang="en-US" dirty="0"/>
          </a:p>
        </p:txBody>
      </p:sp>
      <p:pic>
        <p:nvPicPr>
          <p:cNvPr id="4" name="Content Placeholder 3" descr="Screen Shot 2019-09-22 at 12.53.1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803" r="-28803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90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Sentiment </a:t>
            </a:r>
            <a:r>
              <a:rPr lang="en-US" dirty="0" smtClean="0"/>
              <a:t>Analysis: </a:t>
            </a:r>
            <a:r>
              <a:rPr lang="en-US" altLang="zh-CN" dirty="0" smtClean="0"/>
              <a:t>Customer Service</a:t>
            </a:r>
            <a:endParaRPr lang="en-US" dirty="0"/>
          </a:p>
        </p:txBody>
      </p:sp>
      <p:pic>
        <p:nvPicPr>
          <p:cNvPr id="6" name="Content Placeholder 5" descr="Screen Shot 2019-09-22 at 12.54.47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2" r="36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7272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2687</TotalTime>
  <Words>299</Words>
  <Application>Microsoft Office PowerPoint</Application>
  <PresentationFormat>On-screen Show (4:3)</PresentationFormat>
  <Paragraphs>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宋体</vt:lpstr>
      <vt:lpstr>Arial</vt:lpstr>
      <vt:lpstr>Calibri</vt:lpstr>
      <vt:lpstr>Office Theme</vt:lpstr>
      <vt:lpstr>Sentiment Analysis</vt:lpstr>
      <vt:lpstr>PowerPoint Presentation</vt:lpstr>
      <vt:lpstr>Sentiment Analysis</vt:lpstr>
      <vt:lpstr>Definition</vt:lpstr>
      <vt:lpstr>Why sentiment analysis is important?</vt:lpstr>
      <vt:lpstr>Why sentiment analysis is important?</vt:lpstr>
      <vt:lpstr>Sentiment Analysis: Application</vt:lpstr>
      <vt:lpstr>Sentiment Analysis: Foldable Phone</vt:lpstr>
      <vt:lpstr>Sentiment Analysis: Customer Service</vt:lpstr>
      <vt:lpstr>Sentiment Analysis: Donald Trump</vt:lpstr>
      <vt:lpstr>Package: Sentimentr</vt:lpstr>
      <vt:lpstr>Polarity Analysis</vt:lpstr>
      <vt:lpstr>Polarity Analysis</vt:lpstr>
      <vt:lpstr>Emotion Analysis</vt:lpstr>
    </vt:vector>
  </TitlesOfParts>
  <Company>University of Toronto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Xinlong Li</dc:creator>
  <cp:lastModifiedBy>Xinlong Li (Asst Prof)</cp:lastModifiedBy>
  <cp:revision>37</cp:revision>
  <dcterms:created xsi:type="dcterms:W3CDTF">2019-09-22T03:44:38Z</dcterms:created>
  <dcterms:modified xsi:type="dcterms:W3CDTF">2019-11-24T08:12:44Z</dcterms:modified>
</cp:coreProperties>
</file>

<file path=docProps/thumbnail.jpeg>
</file>